
<file path=[Content_Types].xml><?xml version="1.0" encoding="utf-8"?>
<Types xmlns="http://schemas.openxmlformats.org/package/2006/content-types">
  <Default Extension="mp3" ContentType="audio/mpeg"/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2"/>
  </p:notesMasterIdLst>
  <p:sldIdLst>
    <p:sldId id="288" r:id="rId2"/>
    <p:sldId id="295" r:id="rId3"/>
    <p:sldId id="299" r:id="rId4"/>
    <p:sldId id="267" r:id="rId5"/>
    <p:sldId id="286" r:id="rId6"/>
    <p:sldId id="265" r:id="rId7"/>
    <p:sldId id="298" r:id="rId8"/>
    <p:sldId id="287" r:id="rId9"/>
    <p:sldId id="270" r:id="rId10"/>
    <p:sldId id="274" r:id="rId11"/>
    <p:sldId id="271" r:id="rId12"/>
    <p:sldId id="292" r:id="rId13"/>
    <p:sldId id="272" r:id="rId14"/>
    <p:sldId id="293" r:id="rId15"/>
    <p:sldId id="273" r:id="rId16"/>
    <p:sldId id="294" r:id="rId17"/>
    <p:sldId id="275" r:id="rId18"/>
    <p:sldId id="278" r:id="rId19"/>
    <p:sldId id="285" r:id="rId20"/>
    <p:sldId id="28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55DF086-07A8-470E-943C-84985938E5F1}">
          <p14:sldIdLst>
            <p14:sldId id="288"/>
            <p14:sldId id="295"/>
            <p14:sldId id="299"/>
            <p14:sldId id="267"/>
            <p14:sldId id="286"/>
            <p14:sldId id="265"/>
            <p14:sldId id="298"/>
            <p14:sldId id="287"/>
            <p14:sldId id="270"/>
            <p14:sldId id="274"/>
            <p14:sldId id="271"/>
            <p14:sldId id="292"/>
            <p14:sldId id="272"/>
            <p14:sldId id="293"/>
            <p14:sldId id="273"/>
            <p14:sldId id="294"/>
            <p14:sldId id="275"/>
            <p14:sldId id="278"/>
            <p14:sldId id="285"/>
            <p14:sldId id="2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6" autoAdjust="0"/>
    <p:restoredTop sz="94600" autoAdjust="0"/>
  </p:normalViewPr>
  <p:slideViewPr>
    <p:cSldViewPr>
      <p:cViewPr varScale="1">
        <p:scale>
          <a:sx n="64" d="100"/>
          <a:sy n="64" d="100"/>
        </p:scale>
        <p:origin x="22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06B8A7-2DF6-4003-B573-4B9A11B8CF92}" type="datetimeFigureOut">
              <a:rPr lang="en-US" smtClean="0"/>
              <a:pPr/>
              <a:t>18-May-19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2D49DE-BB15-430A-A75E-3FDCD0830D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527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D49DE-BB15-430A-A75E-3FDCD0830D7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892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18-May-19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18-May-19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18-May-19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18-May-19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18-May-19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18-May-19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18-May-19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45"/>
            <a:ext cx="9144000" cy="6841710"/>
          </a:xfrm>
          <a:prstGeom prst="rect">
            <a:avLst/>
          </a:prstGeom>
        </p:spPr>
      </p:pic>
      <p:pic>
        <p:nvPicPr>
          <p:cNvPr id="4" name="vlc-record-2019-05-17-11h15m49s-URAKA COMPUTER, JAMALGONGJ-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506478"/>
      </p:ext>
    </p:extLst>
  </p:cSld>
  <p:clrMapOvr>
    <a:masterClrMapping/>
  </p:clrMapOvr>
  <p:transition spd="slow" advTm="3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9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220200" cy="6894286"/>
          </a:xfr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BD" sz="4900" b="1" u="sng" dirty="0" smtClean="0">
                <a:latin typeface="NikoshBAN" pitchFamily="2" charset="0"/>
                <a:cs typeface="NikoshBAN" pitchFamily="2" charset="0"/>
              </a:rPr>
              <a:t>সমান্তর ধারার সাধারণ</a:t>
            </a:r>
            <a:r>
              <a:rPr lang="en-US" sz="49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b="1" u="sng" dirty="0" err="1" smtClean="0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49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b="1" u="sng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49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u="sng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   </a:t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কোন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সমান্তর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ধারার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ম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= a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সাধার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অন্তর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= d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,</a:t>
            </a:r>
            <a:br>
              <a:rPr lang="bn-BD" sz="3600" dirty="0" smtClean="0">
                <a:latin typeface="NikoshBAN" pitchFamily="2" charset="0"/>
                <a:cs typeface="NikoshBAN" pitchFamily="2" charset="0"/>
              </a:rPr>
            </a:b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ম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=a= a+(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1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–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1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)d</a:t>
            </a:r>
            <a:br>
              <a:rPr lang="en-US" sz="3600" dirty="0" smtClean="0">
                <a:latin typeface="NikoshBAN" pitchFamily="2" charset="0"/>
                <a:cs typeface="NikoshBAN" pitchFamily="2" charset="0"/>
              </a:rPr>
            </a:b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দ্বিতীয়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=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a+d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= a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+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2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–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1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)d</a:t>
            </a:r>
            <a:br>
              <a:rPr lang="en-US" sz="3600" dirty="0" smtClean="0">
                <a:latin typeface="NikoshBAN" pitchFamily="2" charset="0"/>
                <a:cs typeface="NikoshBAN" pitchFamily="2" charset="0"/>
              </a:rPr>
            </a:b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 তৃতীয়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=a+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2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d = a+(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3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–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1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)d</a:t>
            </a:r>
            <a:br>
              <a:rPr lang="en-US" sz="3600" dirty="0" smtClean="0">
                <a:latin typeface="NikoshBAN" pitchFamily="2" charset="0"/>
                <a:cs typeface="NikoshBAN" pitchFamily="2" charset="0"/>
              </a:rPr>
            </a:b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………………………</a:t>
            </a:r>
            <a:br>
              <a:rPr lang="en-US" sz="3600" dirty="0" smtClean="0">
                <a:latin typeface="NikoshBAN" pitchFamily="2" charset="0"/>
                <a:cs typeface="NikoshBAN" pitchFamily="2" charset="0"/>
              </a:rPr>
            </a:b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...........................................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3600" dirty="0" smtClean="0">
                <a:latin typeface="NikoshBAN" pitchFamily="2" charset="0"/>
                <a:cs typeface="NikoshBAN" pitchFamily="2" charset="0"/>
              </a:rPr>
            </a:b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সুতরাং,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n–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= a+(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n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–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1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)d</a:t>
            </a:r>
            <a:br>
              <a:rPr lang="en-US" sz="3600" dirty="0" smtClean="0">
                <a:latin typeface="NikoshBAN" pitchFamily="2" charset="0"/>
                <a:cs typeface="NikoshBAN" pitchFamily="2" charset="0"/>
              </a:rPr>
            </a:b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সংখ্যাকে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n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n –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পদকেই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 smtClean="0">
                <a:latin typeface="NikoshBAN" pitchFamily="2" charset="0"/>
                <a:cs typeface="NikoshBAN" pitchFamily="2" charset="0"/>
              </a:rPr>
            </a:b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সমান্তর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ধারার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সাধার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/>
              <a:t>।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19916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0800000" flipV="1">
            <a:off x="914400" y="2590800"/>
            <a:ext cx="7543800" cy="914400"/>
          </a:xfr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baseline="-250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1+3+5+7+………..</a:t>
            </a:r>
            <a:r>
              <a:rPr lang="en-US" sz="3600" baseline="-25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ধারাটির</a:t>
            </a:r>
            <a:r>
              <a:rPr lang="en-US" sz="3600" baseline="-25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-25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baseline="-25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-25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3600" baseline="-25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-25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aseline="-25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-25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600" baseline="-25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-25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অন্তর</a:t>
            </a:r>
            <a:r>
              <a:rPr lang="en-US" sz="3600" baseline="-25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-25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600" baseline="-25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-25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3600" baseline="-25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Bevel 4"/>
          <p:cNvSpPr/>
          <p:nvPr/>
        </p:nvSpPr>
        <p:spPr>
          <a:xfrm>
            <a:off x="3124200" y="457200"/>
            <a:ext cx="2743200" cy="990600"/>
          </a:xfrm>
          <a:prstGeom prst="bevel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0734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514600"/>
            <a:ext cx="8610600" cy="1146175"/>
          </a:xfrm>
        </p:spPr>
        <p:txBody>
          <a:bodyPr>
            <a:norm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সমস্যাঃ 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5</a:t>
            </a:r>
            <a:r>
              <a:rPr lang="bn-IN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+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8</a:t>
            </a:r>
            <a:r>
              <a:rPr lang="bn-IN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+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11</a:t>
            </a:r>
            <a:r>
              <a:rPr lang="bn-IN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+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14</a:t>
            </a:r>
            <a:r>
              <a:rPr lang="bn-IN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+...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ধারাটির কোন পদ 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383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20719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ধারাটির প্রথম পদ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5,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 অন্তর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d=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8-5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3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ইহা 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সমান্তর ধারা।</a:t>
            </a:r>
            <a:b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মনেকরি, ধারাটির 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n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তম পদ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=383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জানি,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n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তম পদ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=a+(n-1)d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সুতরাং,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a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+(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n-1)d</a:t>
            </a:r>
            <a:r>
              <a:rPr lang="bn-IN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=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383</a:t>
            </a:r>
            <a:r>
              <a:rPr lang="bn-IN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bn-IN" sz="3600" dirty="0" smtClean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bn-IN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বা,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5+(n-1)3=383</a:t>
            </a:r>
            <a:b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বা,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5+3n-3=383</a:t>
            </a:r>
            <a:b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bn-IN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বা,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3n+2=383</a:t>
            </a:r>
            <a:b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bn-IN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বা,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3n=383-2</a:t>
            </a:r>
            <a:b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bn-IN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বা,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3n=381</a:t>
            </a:r>
            <a:b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অতএব,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n=127</a:t>
            </a:r>
            <a:b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অতএব,প্রদত্ত ধারার 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127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তম পদ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=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383.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465189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33400"/>
            <a:ext cx="7391400" cy="5486400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bn-IN" sz="4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0466721"/>
              </p:ext>
            </p:extLst>
          </p:nvPr>
        </p:nvGraphicFramePr>
        <p:xfrm>
          <a:off x="3119437" y="2152650"/>
          <a:ext cx="2981325" cy="224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" name="Equation" r:id="rId3" imgW="888840" imgH="850680" progId="Equation.3">
                  <p:embed/>
                </p:oleObj>
              </mc:Choice>
              <mc:Fallback>
                <p:oleObj name="Equation" r:id="rId3" imgW="888840" imgH="8506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9437" y="2152650"/>
                        <a:ext cx="2981325" cy="22479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502167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evel 5"/>
          <p:cNvSpPr/>
          <p:nvPr/>
        </p:nvSpPr>
        <p:spPr>
          <a:xfrm>
            <a:off x="3048000" y="609600"/>
            <a:ext cx="2895600" cy="1219200"/>
          </a:xfrm>
          <a:prstGeom prst="bevel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4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2514600"/>
            <a:ext cx="7772400" cy="1470025"/>
          </a:xfrm>
          <a:prstGeom prst="rect">
            <a:avLst/>
          </a:prstGeom>
          <a:noFill/>
          <a:ln w="254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b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সমস্যাঃ</a:t>
            </a:r>
            <a:r>
              <a:rPr lang="bn-IN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1+2+3+4+……….+99=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10556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33400"/>
            <a:ext cx="7391400" cy="5486400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bn-IN" sz="4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1297783"/>
              </p:ext>
            </p:extLst>
          </p:nvPr>
        </p:nvGraphicFramePr>
        <p:xfrm>
          <a:off x="2167984" y="2743200"/>
          <a:ext cx="4884231" cy="1371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" name="Equation" r:id="rId3" imgW="1333440" imgH="393480" progId="Equation.3">
                  <p:embed/>
                </p:oleObj>
              </mc:Choice>
              <mc:Fallback>
                <p:oleObj name="Equation" r:id="rId3" imgW="133344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7984" y="2743200"/>
                        <a:ext cx="4884231" cy="1371599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033853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514600"/>
            <a:ext cx="8534400" cy="1066800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bn-IN" sz="3200" b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সমস্যাঃ</a:t>
            </a:r>
            <a:r>
              <a:rPr lang="bn-IN" sz="32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7+12+17+ ……</a:t>
            </a:r>
            <a:r>
              <a:rPr lang="bn-IN" sz="32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ধারাটির</a:t>
            </a:r>
            <a:r>
              <a:rPr lang="en-US" sz="32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30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Bevel 4"/>
          <p:cNvSpPr/>
          <p:nvPr/>
        </p:nvSpPr>
        <p:spPr>
          <a:xfrm>
            <a:off x="3429000" y="533400"/>
            <a:ext cx="2819400" cy="1447800"/>
          </a:xfrm>
          <a:prstGeom prst="bevel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4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02369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676400"/>
            <a:ext cx="8001000" cy="4419600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সমান্তর ধারা কাকে বলে?</a:t>
            </a:r>
            <a:b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সমান্তর ধারার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n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তম পদের সূত্রটি বল।</a:t>
            </a:r>
            <a:b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সমান্তর ধারার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n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সংখ্যক পদের সমষ্টির সূত্রটি বল।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Bevel 4"/>
          <p:cNvSpPr/>
          <p:nvPr/>
        </p:nvSpPr>
        <p:spPr>
          <a:xfrm>
            <a:off x="3048000" y="609600"/>
            <a:ext cx="2667000" cy="1066800"/>
          </a:xfrm>
          <a:prstGeom prst="bevel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683704"/>
      </p:ext>
    </p:extLst>
  </p:cSld>
  <p:clrMapOvr>
    <a:masterClrMapping/>
  </p:clrMapOvr>
  <p:transition spd="slow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26720" y="5029200"/>
            <a:ext cx="81534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8+11+14+….+392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ধারাটি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ea typeface="+mj-ea"/>
                <a:cs typeface="NikoshBAN" pitchFamily="2" charset="0"/>
              </a:rPr>
              <a:t>নিজ নিজ খাতায় </a:t>
            </a:r>
            <a:r>
              <a:rPr kumimoji="0" lang="bn-BD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লিখ। </a:t>
            </a:r>
            <a:r>
              <a:rPr kumimoji="0" lang="bn-IN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আগামী ক্লাসে </a:t>
            </a:r>
            <a:r>
              <a:rPr kumimoji="0" lang="bn-BD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ধারাটির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প্রথম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পদ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এবং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সাধার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ণ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অন্তর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নির্ণয়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করে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নিয়ে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আসবে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।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0" name="Bevel 9"/>
          <p:cNvSpPr/>
          <p:nvPr/>
        </p:nvSpPr>
        <p:spPr>
          <a:xfrm>
            <a:off x="3043236" y="-42863"/>
            <a:ext cx="2590800" cy="1066800"/>
          </a:xfrm>
          <a:prstGeom prst="bevel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বাড়ির কাজ </a:t>
            </a:r>
            <a:endParaRPr lang="en-US" sz="1600" b="1" u="sng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71800" y="2286000"/>
            <a:ext cx="2743200" cy="1752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/>
          <p:cNvSpPr/>
          <p:nvPr/>
        </p:nvSpPr>
        <p:spPr>
          <a:xfrm>
            <a:off x="2547936" y="1295400"/>
            <a:ext cx="3581400" cy="990600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3124200"/>
            <a:ext cx="533400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Bevel 5"/>
          <p:cNvSpPr/>
          <p:nvPr/>
        </p:nvSpPr>
        <p:spPr>
          <a:xfrm>
            <a:off x="5067300" y="2595562"/>
            <a:ext cx="381000" cy="533400"/>
          </a:xfrm>
          <a:prstGeom prst="bevel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038600" y="4191000"/>
            <a:ext cx="533400" cy="228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038600" y="4024313"/>
            <a:ext cx="533400" cy="228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7513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3" grpId="0" animBg="1"/>
      <p:bldP spid="4" grpId="0" animBg="1"/>
      <p:bldP spid="5" grpId="0" animBg="1"/>
      <p:bldP spid="6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45"/>
            <a:ext cx="9144000" cy="684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52372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575"/>
            <a:ext cx="9144000" cy="6841710"/>
          </a:xfrm>
          <a:prstGeom prst="rect">
            <a:avLst/>
          </a:prstGeom>
        </p:spPr>
      </p:pic>
      <p:pic>
        <p:nvPicPr>
          <p:cNvPr id="3" name="vlc-record-2019-05-17-11h15m49s-URAKA COMPUTER, JAMALGONGJ-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39828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49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45"/>
            <a:ext cx="9144000" cy="684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83252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59" t="16635" r="-1984" b="689"/>
          <a:stretch/>
        </p:blipFill>
        <p:spPr>
          <a:xfrm>
            <a:off x="304800" y="969705"/>
            <a:ext cx="2819400" cy="1852166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99" y="969706"/>
            <a:ext cx="1905001" cy="1925896"/>
          </a:xfrm>
          <a:prstGeom prst="rect">
            <a:avLst/>
          </a:prstGeom>
          <a:solidFill>
            <a:srgbClr val="FF00FF"/>
          </a:solidFill>
          <a:ln w="76200">
            <a:solidFill>
              <a:srgbClr val="0070C0"/>
            </a:solidFill>
            <a:prstDash val="lgDash"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969705"/>
            <a:ext cx="2438401" cy="2078296"/>
          </a:xfrm>
          <a:prstGeom prst="rect">
            <a:avLst/>
          </a:prstGeom>
          <a:ln w="57150">
            <a:solidFill>
              <a:srgbClr val="C00000"/>
            </a:solidFill>
            <a:prstDash val="lgDashDot"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3"/>
          <a:stretch/>
        </p:blipFill>
        <p:spPr>
          <a:xfrm>
            <a:off x="3487119" y="3810000"/>
            <a:ext cx="1923081" cy="17441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160" y="3790950"/>
            <a:ext cx="2857500" cy="184785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57200" y="3072825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" pitchFamily="2" charset="0"/>
                <a:cs typeface="Nikosh" pitchFamily="2" charset="0"/>
              </a:rPr>
              <a:t>3+6+9+…………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6240" y="576072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" pitchFamily="2" charset="0"/>
                <a:cs typeface="Nikosh" pitchFamily="2" charset="0"/>
              </a:rPr>
              <a:t>2+4+6+…………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21" name="Picture 20" descr="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000" y="3733800"/>
            <a:ext cx="2743200" cy="1828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কিভাবে সাজানো আছে লক্ষ্য কর-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5966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1524000"/>
            <a:ext cx="7330440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3200" dirty="0" smtClean="0">
              <a:latin typeface="Nikosh" pitchFamily="2" charset="0"/>
              <a:cs typeface="Nikosh" pitchFamily="2" charset="0"/>
            </a:endParaRPr>
          </a:p>
          <a:p>
            <a:r>
              <a:rPr lang="en-US" sz="3200" dirty="0" smtClean="0">
                <a:latin typeface="Nikosh" pitchFamily="2" charset="0"/>
                <a:cs typeface="Nikosh" pitchFamily="2" charset="0"/>
              </a:rPr>
              <a:t>5+11+17+………………..+59</a:t>
            </a:r>
          </a:p>
          <a:p>
            <a:endParaRPr lang="en-US" sz="3200" dirty="0" smtClean="0">
              <a:latin typeface="Nikosh" pitchFamily="2" charset="0"/>
              <a:cs typeface="Nikosh" pitchFamily="2" charset="0"/>
            </a:endParaRPr>
          </a:p>
          <a:p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3738503"/>
            <a:ext cx="77724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ধারার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পূর্ববর্তী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যে ধারা গঠিত হয় তা হল-</a:t>
            </a:r>
            <a:endParaRPr lang="en-US" sz="36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evel 6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38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সমান্তর</a:t>
            </a:r>
            <a:r>
              <a:rPr lang="en-US" sz="138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ধারা</a:t>
            </a:r>
            <a:endParaRPr lang="en-US" sz="13800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0954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774824"/>
            <a:ext cx="7772400" cy="4397376"/>
          </a:xfrm>
        </p:spPr>
        <p:txBody>
          <a:bodyPr>
            <a:normAutofit/>
          </a:bodyPr>
          <a:lstStyle/>
          <a:p>
            <a:pPr algn="just"/>
            <a:r>
              <a:rPr lang="bn-IN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শিক্ষার্থীরা---</a:t>
            </a:r>
          </a:p>
          <a:p>
            <a:pPr algn="just"/>
            <a:endParaRPr lang="bn-IN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সমান্তর ধারার সংজ্ঞা দিতে পারবে।</a:t>
            </a:r>
          </a:p>
          <a:p>
            <a:pPr algn="just"/>
            <a:r>
              <a:rPr lang="bn-IN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সমান্তর ধারার </a:t>
            </a:r>
            <a:r>
              <a:rPr lang="bn-IN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 ব্যাখ্যা করতে পারবে।</a:t>
            </a:r>
          </a:p>
          <a:p>
            <a:pPr algn="just"/>
            <a:r>
              <a:rPr lang="bn-IN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সমান্তর </a:t>
            </a:r>
            <a:r>
              <a:rPr lang="bn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ধারার সূত্র </a:t>
            </a:r>
            <a:r>
              <a:rPr lang="bn-IN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 করে বাস্তব সমস্যা সমাধান</a:t>
            </a:r>
          </a:p>
          <a:p>
            <a:pPr algn="just"/>
            <a:r>
              <a:rPr lang="bn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করতে </a:t>
            </a:r>
            <a:r>
              <a:rPr lang="bn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</a:p>
          <a:p>
            <a:pPr algn="just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61818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457200"/>
            <a:ext cx="73914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 আমরা একটি ভিডিও দেখি-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Finite Serie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" y="1769269"/>
            <a:ext cx="7391400" cy="415766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47800" y="1981200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10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4401361" y="1981200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15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7162800" y="1981200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20</a:t>
            </a:r>
            <a:endParaRPr lang="en-US" sz="4400" dirty="0"/>
          </a:p>
        </p:txBody>
      </p:sp>
      <p:sp>
        <p:nvSpPr>
          <p:cNvPr id="11" name="Rectangle 10"/>
          <p:cNvSpPr/>
          <p:nvPr/>
        </p:nvSpPr>
        <p:spPr>
          <a:xfrm>
            <a:off x="228600" y="3048000"/>
            <a:ext cx="8686800" cy="37117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অনুক্রমের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পদগুলো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‘+’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ধারার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পূর্ববর্তী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পদের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উক্ত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ধারাটিকে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সমান্তর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ধারা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1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+</a:t>
            </a:r>
            <a:r>
              <a:rPr lang="en-US" sz="32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4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+</a:t>
            </a:r>
            <a:r>
              <a:rPr lang="en-US" sz="32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7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+……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গুলির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4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–</a:t>
            </a:r>
            <a:r>
              <a:rPr lang="en-US" sz="32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1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32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3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7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–</a:t>
            </a:r>
            <a:r>
              <a:rPr lang="en-US" sz="32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4=3</a:t>
            </a:r>
            <a:endParaRPr lang="en-US" sz="28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5" name="Bevel 14"/>
          <p:cNvSpPr/>
          <p:nvPr/>
        </p:nvSpPr>
        <p:spPr>
          <a:xfrm>
            <a:off x="533400" y="2826841"/>
            <a:ext cx="8229599" cy="678359"/>
          </a:xfrm>
          <a:prstGeom prst="bevel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ধারা</a:t>
            </a:r>
            <a:r>
              <a:rPr lang="en-US" sz="44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সমান্তর ধারা</a:t>
            </a:r>
            <a:endParaRPr lang="en-US" sz="4400" b="1" u="sng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381000"/>
            <a:ext cx="2590800" cy="16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n 2"/>
          <p:cNvSpPr/>
          <p:nvPr/>
        </p:nvSpPr>
        <p:spPr>
          <a:xfrm>
            <a:off x="609600" y="762000"/>
            <a:ext cx="381000" cy="3048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n 15"/>
          <p:cNvSpPr/>
          <p:nvPr/>
        </p:nvSpPr>
        <p:spPr>
          <a:xfrm>
            <a:off x="1126714" y="762000"/>
            <a:ext cx="381000" cy="3048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un 16"/>
          <p:cNvSpPr/>
          <p:nvPr/>
        </p:nvSpPr>
        <p:spPr>
          <a:xfrm>
            <a:off x="2086740" y="733426"/>
            <a:ext cx="381000" cy="333374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un 17"/>
          <p:cNvSpPr/>
          <p:nvPr/>
        </p:nvSpPr>
        <p:spPr>
          <a:xfrm>
            <a:off x="2558228" y="733426"/>
            <a:ext cx="413572" cy="333374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un 18"/>
          <p:cNvSpPr/>
          <p:nvPr/>
        </p:nvSpPr>
        <p:spPr>
          <a:xfrm>
            <a:off x="1629540" y="762000"/>
            <a:ext cx="381000" cy="3048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un 21"/>
          <p:cNvSpPr/>
          <p:nvPr/>
        </p:nvSpPr>
        <p:spPr>
          <a:xfrm>
            <a:off x="609600" y="1352550"/>
            <a:ext cx="381000" cy="3048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un 22"/>
          <p:cNvSpPr/>
          <p:nvPr/>
        </p:nvSpPr>
        <p:spPr>
          <a:xfrm>
            <a:off x="1126714" y="1333500"/>
            <a:ext cx="381000" cy="3048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un 23"/>
          <p:cNvSpPr/>
          <p:nvPr/>
        </p:nvSpPr>
        <p:spPr>
          <a:xfrm>
            <a:off x="1626776" y="1304925"/>
            <a:ext cx="381000" cy="3048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un 24"/>
          <p:cNvSpPr/>
          <p:nvPr/>
        </p:nvSpPr>
        <p:spPr>
          <a:xfrm>
            <a:off x="2125457" y="1333500"/>
            <a:ext cx="381000" cy="3048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un 25"/>
          <p:cNvSpPr/>
          <p:nvPr/>
        </p:nvSpPr>
        <p:spPr>
          <a:xfrm>
            <a:off x="2568370" y="1333500"/>
            <a:ext cx="381000" cy="3048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490912" y="381000"/>
            <a:ext cx="2590800" cy="16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448424" y="366713"/>
            <a:ext cx="2314576" cy="16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un 26"/>
          <p:cNvSpPr/>
          <p:nvPr/>
        </p:nvSpPr>
        <p:spPr>
          <a:xfrm>
            <a:off x="3568642" y="561975"/>
            <a:ext cx="381000" cy="3048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un 27"/>
          <p:cNvSpPr/>
          <p:nvPr/>
        </p:nvSpPr>
        <p:spPr>
          <a:xfrm>
            <a:off x="4082993" y="1076328"/>
            <a:ext cx="381000" cy="371476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un 28"/>
          <p:cNvSpPr/>
          <p:nvPr/>
        </p:nvSpPr>
        <p:spPr>
          <a:xfrm>
            <a:off x="4554480" y="547688"/>
            <a:ext cx="381000" cy="3048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un 29"/>
          <p:cNvSpPr/>
          <p:nvPr/>
        </p:nvSpPr>
        <p:spPr>
          <a:xfrm>
            <a:off x="4997393" y="533401"/>
            <a:ext cx="381000" cy="3048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un 30"/>
          <p:cNvSpPr/>
          <p:nvPr/>
        </p:nvSpPr>
        <p:spPr>
          <a:xfrm>
            <a:off x="5540318" y="533401"/>
            <a:ext cx="381000" cy="3048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un 31"/>
          <p:cNvSpPr/>
          <p:nvPr/>
        </p:nvSpPr>
        <p:spPr>
          <a:xfrm>
            <a:off x="5597467" y="1062039"/>
            <a:ext cx="381000" cy="3048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un 32"/>
          <p:cNvSpPr/>
          <p:nvPr/>
        </p:nvSpPr>
        <p:spPr>
          <a:xfrm>
            <a:off x="5583179" y="1519239"/>
            <a:ext cx="381000" cy="3048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un 35"/>
          <p:cNvSpPr/>
          <p:nvPr/>
        </p:nvSpPr>
        <p:spPr>
          <a:xfrm>
            <a:off x="5025968" y="1090614"/>
            <a:ext cx="381000" cy="3048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un 36"/>
          <p:cNvSpPr/>
          <p:nvPr/>
        </p:nvSpPr>
        <p:spPr>
          <a:xfrm>
            <a:off x="5040255" y="1504952"/>
            <a:ext cx="381000" cy="3048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un 37"/>
          <p:cNvSpPr/>
          <p:nvPr/>
        </p:nvSpPr>
        <p:spPr>
          <a:xfrm>
            <a:off x="4568768" y="1090612"/>
            <a:ext cx="381000" cy="3048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un 38"/>
          <p:cNvSpPr/>
          <p:nvPr/>
        </p:nvSpPr>
        <p:spPr>
          <a:xfrm>
            <a:off x="4568769" y="1519238"/>
            <a:ext cx="381000" cy="3048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un 39"/>
          <p:cNvSpPr/>
          <p:nvPr/>
        </p:nvSpPr>
        <p:spPr>
          <a:xfrm>
            <a:off x="4054417" y="542924"/>
            <a:ext cx="381000" cy="371476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un 42"/>
          <p:cNvSpPr/>
          <p:nvPr/>
        </p:nvSpPr>
        <p:spPr>
          <a:xfrm>
            <a:off x="4054417" y="1500187"/>
            <a:ext cx="381000" cy="371476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un 43"/>
          <p:cNvSpPr/>
          <p:nvPr/>
        </p:nvSpPr>
        <p:spPr>
          <a:xfrm>
            <a:off x="3582930" y="1090613"/>
            <a:ext cx="381000" cy="3048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un 44"/>
          <p:cNvSpPr/>
          <p:nvPr/>
        </p:nvSpPr>
        <p:spPr>
          <a:xfrm>
            <a:off x="3582930" y="1547813"/>
            <a:ext cx="381000" cy="3048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un 45"/>
          <p:cNvSpPr/>
          <p:nvPr/>
        </p:nvSpPr>
        <p:spPr>
          <a:xfrm>
            <a:off x="6519864" y="461963"/>
            <a:ext cx="381000" cy="3048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un 46"/>
          <p:cNvSpPr/>
          <p:nvPr/>
        </p:nvSpPr>
        <p:spPr>
          <a:xfrm>
            <a:off x="6954783" y="461964"/>
            <a:ext cx="381000" cy="3048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un 47"/>
          <p:cNvSpPr/>
          <p:nvPr/>
        </p:nvSpPr>
        <p:spPr>
          <a:xfrm>
            <a:off x="7383409" y="476252"/>
            <a:ext cx="381000" cy="3048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un 48"/>
          <p:cNvSpPr/>
          <p:nvPr/>
        </p:nvSpPr>
        <p:spPr>
          <a:xfrm>
            <a:off x="7840610" y="461964"/>
            <a:ext cx="381000" cy="3048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un 49"/>
          <p:cNvSpPr/>
          <p:nvPr/>
        </p:nvSpPr>
        <p:spPr>
          <a:xfrm>
            <a:off x="8277224" y="461964"/>
            <a:ext cx="381000" cy="3048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un 54"/>
          <p:cNvSpPr/>
          <p:nvPr/>
        </p:nvSpPr>
        <p:spPr>
          <a:xfrm>
            <a:off x="8305799" y="876301"/>
            <a:ext cx="381000" cy="3048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un 55"/>
          <p:cNvSpPr/>
          <p:nvPr/>
        </p:nvSpPr>
        <p:spPr>
          <a:xfrm>
            <a:off x="8305799" y="1233486"/>
            <a:ext cx="381000" cy="3048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un 56"/>
          <p:cNvSpPr/>
          <p:nvPr/>
        </p:nvSpPr>
        <p:spPr>
          <a:xfrm>
            <a:off x="8320087" y="1619250"/>
            <a:ext cx="381000" cy="3048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un 59"/>
          <p:cNvSpPr/>
          <p:nvPr/>
        </p:nvSpPr>
        <p:spPr>
          <a:xfrm>
            <a:off x="7869185" y="847726"/>
            <a:ext cx="381000" cy="3048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un 60"/>
          <p:cNvSpPr/>
          <p:nvPr/>
        </p:nvSpPr>
        <p:spPr>
          <a:xfrm>
            <a:off x="7854898" y="1247775"/>
            <a:ext cx="381000" cy="3048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un 61"/>
          <p:cNvSpPr/>
          <p:nvPr/>
        </p:nvSpPr>
        <p:spPr>
          <a:xfrm>
            <a:off x="7854898" y="1604963"/>
            <a:ext cx="381000" cy="3048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un 64"/>
          <p:cNvSpPr/>
          <p:nvPr/>
        </p:nvSpPr>
        <p:spPr>
          <a:xfrm>
            <a:off x="7383409" y="876302"/>
            <a:ext cx="381000" cy="3048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un 65"/>
          <p:cNvSpPr/>
          <p:nvPr/>
        </p:nvSpPr>
        <p:spPr>
          <a:xfrm>
            <a:off x="7369122" y="1262064"/>
            <a:ext cx="381000" cy="3048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Sun 66"/>
          <p:cNvSpPr/>
          <p:nvPr/>
        </p:nvSpPr>
        <p:spPr>
          <a:xfrm>
            <a:off x="7369122" y="1619251"/>
            <a:ext cx="381000" cy="3048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Sun 67"/>
          <p:cNvSpPr/>
          <p:nvPr/>
        </p:nvSpPr>
        <p:spPr>
          <a:xfrm>
            <a:off x="6954783" y="890589"/>
            <a:ext cx="381000" cy="3048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Sun 68"/>
          <p:cNvSpPr/>
          <p:nvPr/>
        </p:nvSpPr>
        <p:spPr>
          <a:xfrm>
            <a:off x="6926208" y="1247776"/>
            <a:ext cx="381000" cy="3048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un 69"/>
          <p:cNvSpPr/>
          <p:nvPr/>
        </p:nvSpPr>
        <p:spPr>
          <a:xfrm>
            <a:off x="6926208" y="1604964"/>
            <a:ext cx="381000" cy="3048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Sun 70"/>
          <p:cNvSpPr/>
          <p:nvPr/>
        </p:nvSpPr>
        <p:spPr>
          <a:xfrm>
            <a:off x="6534151" y="862013"/>
            <a:ext cx="381000" cy="3048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Sun 71"/>
          <p:cNvSpPr/>
          <p:nvPr/>
        </p:nvSpPr>
        <p:spPr>
          <a:xfrm>
            <a:off x="6491288" y="1233489"/>
            <a:ext cx="381000" cy="3048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un 72"/>
          <p:cNvSpPr/>
          <p:nvPr/>
        </p:nvSpPr>
        <p:spPr>
          <a:xfrm>
            <a:off x="6519864" y="1590677"/>
            <a:ext cx="381000" cy="3048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34663"/>
      </p:ext>
    </p:extLst>
  </p:cSld>
  <p:clrMapOvr>
    <a:masterClrMapping/>
  </p:clrMapOvr>
  <p:transition spd="med" advTm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8" grpId="0" build="p"/>
      <p:bldP spid="11" grpId="0" build="p"/>
      <p:bldP spid="15" grpId="0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4103</TotalTime>
  <Words>226</Words>
  <Application>Microsoft Office PowerPoint</Application>
  <PresentationFormat>On-screen Show (4:3)</PresentationFormat>
  <Paragraphs>38</Paragraphs>
  <Slides>20</Slides>
  <Notes>1</Notes>
  <HiddenSlides>0</HiddenSlides>
  <MMClips>3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Nikosh</vt:lpstr>
      <vt:lpstr>NikoshBAN</vt:lpstr>
      <vt:lpstr>Vrinda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শিখনফল</vt:lpstr>
      <vt:lpstr>PowerPoint Presentation</vt:lpstr>
      <vt:lpstr>PowerPoint Presentation</vt:lpstr>
      <vt:lpstr>সমান্তর ধারার সাধারণ পদ নির্ণয়                           যে কোন সমান্তর ধারার প্রথম পদ= a ও সাধারণ অন্তর = d হলে, প্রথম পদ =a= a+(1 –1 )d     দ্বিতীয় পদ =a+d = a+(2 –1 )d       তৃতীয় পদ =a+2d = a+(3 –1 )d ……………………… ........................................... সুতরাং, n–তম পদ = a+(n –1 )d এখানে পদ সংখ্যাকে n দ্বারা প্রকাশ করা হয় এবং n –তম পদকেই সমান্তর ধারার সাধারণ পদ বলা হয়। </vt:lpstr>
      <vt:lpstr>1+3+5+7+………..ধারাটির প্রথম পদ এবং সাধারণ অন্তর বের কর।</vt:lpstr>
      <vt:lpstr>সমস্যাঃ 5+8+11+14+...ধারাটির কোন পদ 383?</vt:lpstr>
      <vt:lpstr>সমাধানঃ ধারাটির প্রথম পদ a=5,সাধারণ অন্তর d=8-5=3  ইহা একটি সমান্তর ধারা। মনেকরি, ধারাটির nতম পদ=383 আমরা জানি,nতম পদ=a+(n-1)d সুতরাং,a+(n-1)d=383 বা,5+(n-1)3=383 বা,5+3n-3=383 বা,3n+2=383 বা,3n=383-2 বা,3n=381 অতএব,n=127 অতএব,প্রদত্ত ধারার 127তম পদ =383.</vt:lpstr>
      <vt:lpstr>PowerPoint Presentation</vt:lpstr>
      <vt:lpstr>PowerPoint Presentation</vt:lpstr>
      <vt:lpstr>PowerPoint Presentation</vt:lpstr>
      <vt:lpstr>সমস্যাঃ 7+12+17+ ……ধারাটির 30টি পদের সমষ্টি কত?</vt:lpstr>
      <vt:lpstr>১। সমান্তর ধারা কাকে বলে? ২। সমান্তর ধারার nতম পদের সূত্রটি বল। ৩। সমান্তর ধারার nসংখ্যক পদের সমষ্টির সূত্রটি বল।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শিক্ষক পরিচিতি</dc:title>
  <dc:creator>DOEL</dc:creator>
  <cp:lastModifiedBy>Mizanur Rahman</cp:lastModifiedBy>
  <cp:revision>829</cp:revision>
  <dcterms:created xsi:type="dcterms:W3CDTF">2006-08-16T00:00:00Z</dcterms:created>
  <dcterms:modified xsi:type="dcterms:W3CDTF">2019-05-18T01:59:24Z</dcterms:modified>
</cp:coreProperties>
</file>